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рошина Наталья Николаевна" initials="ЕНН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46"/>
    <a:srgbClr val="DD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97C4C-27A9-4733-BB66-720FA9413B30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F4697-BEEB-44EF-9924-D58AA5EDAD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F7328C3-F209-4B92-B37C-D9DACB7E71D9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EEE708C-C64A-4AC6-A6F2-C58B6B729913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CC91B3F-280E-4032-AA7F-9AF38BCDC476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38295" y="5962065"/>
            <a:ext cx="270556" cy="21389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2370DB-3FC6-451A-8A29-EF02D43B6C9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D8CC1C-4F2E-4113-8844-3E4C5A25E7B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B83BE7F-9788-423E-AA03-513516413EA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C8B6FB-B81C-45C6-8A83-C99A83E90BB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D173FD-1AC3-43B5-BA55-0E3DBFB285A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9EB854-1709-41B1-B75E-4FFB24A1068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368-03EE-4D41-B446-40C0568220F4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076D4A-345C-48BA-8339-F177E154777A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72FC498-5899-4461-948E-8EED3D2A41E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t>27.11.2025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Пульсация сердца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6073151" y="5271343"/>
            <a:ext cx="756000" cy="756000"/>
          </a:xfrm>
          <a:prstGeom prst="rect">
            <a:avLst/>
          </a:prstGeom>
        </p:spPr>
      </p:pic>
      <p:pic>
        <p:nvPicPr>
          <p:cNvPr id="31" name="Рисунок 30" descr="Лекарство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>
          <a:xfrm>
            <a:off x="8089187" y="5284072"/>
            <a:ext cx="756000" cy="756000"/>
          </a:xfrm>
          <a:prstGeom prst="rect">
            <a:avLst/>
          </a:prstGeom>
        </p:spPr>
      </p:pic>
      <p:sp>
        <p:nvSpPr>
          <p:cNvPr id="300" name="text 1"/>
          <p:cNvSpPr txBox="1"/>
          <p:nvPr/>
        </p:nvSpPr>
        <p:spPr>
          <a:xfrm>
            <a:off x="1017318" y="2316153"/>
            <a:ext cx="10111665" cy="492443"/>
          </a:xfrm>
          <a:prstGeom prst="rect">
            <a:avLst/>
          </a:prstGeom>
          <a:ln w="3175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>
              <a:defRPr sz="5100" spc="11">
                <a:solidFill>
                  <a:srgbClr val="1D1D1B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endParaRPr lang="ru-RU" sz="3200" b="1" spc="11" dirty="0">
              <a:solidFill>
                <a:srgbClr val="2D42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4BD94762-8146-4427-84BF-501095FC2819}"/>
              </a:ext>
            </a:extLst>
          </p:cNvPr>
          <p:cNvSpPr txBox="1">
            <a:spLocks/>
          </p:cNvSpPr>
          <p:nvPr/>
        </p:nvSpPr>
        <p:spPr>
          <a:xfrm>
            <a:off x="1017318" y="1365199"/>
            <a:ext cx="9802761" cy="2684206"/>
          </a:xfrm>
          <a:prstGeom prst="rect">
            <a:avLst/>
          </a:prstGeom>
          <a:solidFill>
            <a:schemeClr val="accent5">
              <a:lumMod val="60000"/>
              <a:lumOff val="40000"/>
              <a:alpha val="75000"/>
            </a:schemeClr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377">
              <a:spcBef>
                <a:spcPct val="0"/>
              </a:spcBef>
              <a:buNone/>
              <a:defRPr sz="44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>
                <a:solidFill>
                  <a:schemeClr val="tx1"/>
                </a:solidFill>
                <a:sym typeface="Montserrat Bold"/>
              </a:rPr>
              <a:t>ыполнение объемов в рамках реализации Территориальной программы государственных гарантий 2025 года</a:t>
            </a:r>
            <a:endParaRPr lang="ru-RU" altLang="ru-RU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D570077E-F65B-47CC-9338-0C8B1BCE94BE}"/>
              </a:ext>
            </a:extLst>
          </p:cNvPr>
          <p:cNvSpPr txBox="1">
            <a:spLocks/>
          </p:cNvSpPr>
          <p:nvPr/>
        </p:nvSpPr>
        <p:spPr>
          <a:xfrm>
            <a:off x="7462685" y="5198603"/>
            <a:ext cx="3077005" cy="966224"/>
          </a:xfrm>
          <a:prstGeom prst="rect">
            <a:avLst/>
          </a:prstGeom>
          <a:solidFill>
            <a:schemeClr val="accent5">
              <a:lumMod val="60000"/>
              <a:lumOff val="40000"/>
              <a:alpha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377">
              <a:spcBef>
                <a:spcPct val="0"/>
              </a:spcBef>
              <a:buNone/>
              <a:defRPr sz="44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altLang="ru-RU" sz="1800" b="1" dirty="0">
                <a:solidFill>
                  <a:schemeClr val="tx1"/>
                </a:solidFill>
              </a:rPr>
              <a:t>Заместитель директора ТФОМС МО</a:t>
            </a:r>
          </a:p>
          <a:p>
            <a:r>
              <a:rPr lang="ru-RU" altLang="ru-RU" sz="1800" b="1" dirty="0">
                <a:solidFill>
                  <a:schemeClr val="tx1"/>
                </a:solidFill>
              </a:rPr>
              <a:t>А.В. Алаторцев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w="http://schemas.openxmlformats.org/wordprocessingml/2006/main" xmlns:m="http://schemas.openxmlformats.org/officeDocument/2006/math" xmlns="">
      <p:transition spd="med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6064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ЭКО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8565" y="682842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821 467,4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636 029,7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1 693,6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821 467,0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634 336,1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2 850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312 073,9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199 978,1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509 393,1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434 358,0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/>
          <p:nvPr/>
        </p:nvSpPr>
        <p:spPr>
          <a:xfrm>
            <a:off x="2732758" y="3557772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по  медицинским организациям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07717" y="4102111"/>
          <a:ext cx="7846597" cy="2254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0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5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59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01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0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6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46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1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122 688,1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89 196,6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75,3%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4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НАУЧНО-ИССЛЕДОВАТЕЛЬСКИЙ ИНСТИТУТ АКУШЕРСТВА И ГИНЕКОЛОГИИ ИМ. АКАДЕМИКА В.И. КРАСНОПОЛЬСКОГО"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131 820,4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79 158,9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63,1%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7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57 565,4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31 622,5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62,0%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51318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амбулаторно-поликлинической помощи (посещения всего)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79508" y="571803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43 915 564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30 815 054,1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52 907 862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49 084 283,6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159,3%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871 857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1 010 977,0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58 436 433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56 810 390,0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52 036 005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48 073 306,6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55 970 507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54 228 598,6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50 016 051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45 769 797,7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1 851 371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1 797 829,3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1 585 554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1 535 786,8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614 555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783 962,1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434 400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767 722,2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776" y="3729610"/>
          <a:ext cx="5988065" cy="30022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1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5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0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28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12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7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0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"ЛОТОШИНСКАЯ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125 319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144 540,5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138 199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139 441,8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2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"МОСКОВСКАЯ ОБЛАСТНАЯ ДЕТСКАЯ КЛИНИЧЕСКАЯ ТРАВМАТОЛОГО-ОРТОПЕДИЧЕСКАЯ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11 884,8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11 456,4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3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908 536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908 487,6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905 840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855 253,3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2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686 737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670 527,1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682 799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544 735,9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2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1 842 819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1 825 696,2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1 808 875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1 609 668,6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9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131 658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138 798,6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128 609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127 737,4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3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"ШАТУРСКАЯ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661 267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494 644,8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644 180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414 193,9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3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ДЕТСКАЯ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748 493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658 745,9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728 690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577 987,9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9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1 615 142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1 638 978,9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1 566 548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1 446 448,3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9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57 363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58 716,1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55 566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39 432,1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0" y="3393849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70382" y="3401736"/>
            <a:ext cx="6004842" cy="3651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78770" y="3766861"/>
          <a:ext cx="5988065" cy="30528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1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5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0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28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12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7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0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"НАУЧНО-ПРАКТИЧЕСКИЙ ЦЕНТР ИНТЕГРАТИВНОЙ МЕДИЦИНЫ"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41 427,8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5 082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35 063,5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8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"ЛЫТКАРИНСКАЯ СТОМАТОЛОГИЧЕСКАЯ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26 960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37 523,3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19 331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32 989,7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3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"ЕГОРЬЕВСКАЯ СТОМАТОЛОГИЧЕСКАЯ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86 298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80 010,5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60 589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67 720,6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5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"ЖУКОВСКАЯ СТОМАТОЛОГИЧЕСКАЯ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47 654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53 240,7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32 679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45 683,4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2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ГОСПИТАЛЬ ДЛЯ ВЕТЕРАНОВ ВОЙН"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3 339,7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4 081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2 395,2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32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"НАРО-ФОМИНСКАЯ СТОМАТОЛОГИЧЕСКАЯ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51 520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54 756,8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29 873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47 174,1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3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"ВИДНОВСКАЯ СТОМАТОЛОГИЧЕСКАЯ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68 942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88 331,8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39 732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76 353,0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3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"МОСКОВСКАЯ ОБЛАСТНАЯ СТОМАТОЛОГИЧЕСКАЯ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75 030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160 344,4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41 930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146 608,3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9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"ДУБНЕНСКАЯ СТОМАТОЛОГИЧЕСКАЯ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51 685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53 525,8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26 956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45 034,8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11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ГБСУСО МО "ДОБРЫЙ ДОМ "ЕГОРЬЕВСКИЙ"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6064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амбулаторной медицинской помощи (Профилактические осмотры взрослого и детского населения)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13374" y="606490"/>
          <a:ext cx="7363891" cy="280782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4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8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2 116 239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1 741 834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18 376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2 097 863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1 738 678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2 057 752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1 703 998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31 390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8723" y="3848308"/>
          <a:ext cx="5946119" cy="2903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5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6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6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259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ДЕТСКАЯ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68 066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51 193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1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"ВОСКРЕСЕНСКАЯ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29 824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28 253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30 324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28 501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5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"КЛИНСКАЯ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32 458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30 355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"ХИМКИНСКАЯ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72 650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67 645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7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"ЖУКОВСКАЯ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26 055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24 216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21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34 958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32 306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60 596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55 599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21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37 274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0" y="3443683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7" y="3443683"/>
            <a:ext cx="6004842" cy="3651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7157" y="3848308"/>
          <a:ext cx="5946119" cy="28744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5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6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6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259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46 176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33 854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8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"КОТЕЛЬНИКОВСКАЯ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15 441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1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"ЛОТОШИНСКАЯ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3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149 936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105 645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5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28 333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7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"ПРОТВИНСКАЯ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7 855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7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"ЛЫТКАРИНСКАЯ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14 089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9 697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21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"ШАХОВСКАЯ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6 134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4 194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"ДОЛГОПРУДНЕНСКАЯ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37 238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22 428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21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93 999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56 609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72310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амбулаторной медицинской помощи (Диспансеризация взрослого и детского населения с учетом углубленной)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13372" y="723103"/>
          <a:ext cx="7363891" cy="2775105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4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3 429 826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2 205 886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22 760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5 056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3 407 066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2 200 830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3 224 231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2 104 058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111 464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80 128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71 371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16 644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0372" y="3928893"/>
          <a:ext cx="5937729" cy="28813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7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9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6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91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6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"МОСКОВСКИЙ ОБЛАСТНОЙ ЦЕНТР ОХРАНЫ МАТЕРИНСТВА И ДЕТСТВА"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0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ДЕТСКАЯ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93 188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"ЗАРАЙСКАЯ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14 752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6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"ЖУКОВСКАЯ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37 662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31 573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6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"ЛОТОШИНСКАЯ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"ШАТУРСКАЯ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30 263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6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"ПУШКИНСКАЯ КЛИНИЧЕСКАЯ БОЛЬНИЦА ИМ. ПРОФ. РОЗАНОВА В.Н."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111 598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90 033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"ЛУХОВИЦКАЯ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29 456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23 745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"ХИМКИНСКАЯ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123 409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98 348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3259" y="353217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536361"/>
            <a:ext cx="6004842" cy="3651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3901" y="3939639"/>
          <a:ext cx="5937729" cy="27925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7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9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6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91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6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"РЕУТОВСКАЯ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41 597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23 071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0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62 775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33 628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204 119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106 411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"СЕРЕБРЯНО-ПРУДСКАЯ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9 985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6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"СЕРПУХОВСКАЯ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63 516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31 425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6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"КРАСНОЗНАМЕНСКАЯ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13 718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6 222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"ЭЛЕКТРОСТАЛЬСКАЯ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46 469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20 667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6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43 170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"НОГИНСКАЯ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88 287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37 069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4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43 940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72310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амбулаторной медицинской помощи (Диспансеризация репродуктивного здоровья)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13372" y="723103"/>
          <a:ext cx="7363891" cy="274993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4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9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1 068 316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637 083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1 067 316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637 083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1 045 398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624 415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21 818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12 633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794" y="3927060"/>
          <a:ext cx="5957309" cy="27427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8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6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5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79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1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4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"ЛУХОВИЦКАЯ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9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"СЕРПУХОВСКИЙ РОДИЛЬНЫЙ ДОМ"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"ПОДОЛЬСКИЙ РОДИЛЬНЫЙ ДОМ"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6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"МОЖАЙСКАЯ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6 664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0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0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"МОСКОВСКИЙ ОБЛАСТНОЙ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49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"ВОСКРЕСЕНСКАЯ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6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"ШАТУРСКАЯ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49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24 654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19 859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3259" y="353217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536361"/>
            <a:ext cx="6004842" cy="3651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3897" y="3927060"/>
          <a:ext cx="5957309" cy="27393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8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6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5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79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1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"ВОЛОКОЛАМСКАЯ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4 381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4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19 152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8 567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49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"ВИДНОВСКАЯ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32 671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"СЕРПУХОВСКАЯ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7 640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6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"ЕГОРЬЕВСКАЯ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11 344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0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45 401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19 060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0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"НОГИНСКАЯ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28 972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11 678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49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19 969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7 995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41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14 946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49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70 212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19 572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72310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амбулаторной медицинской помощи (Диспансерное наблюдение)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13372" y="723103"/>
          <a:ext cx="7363891" cy="2766716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0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4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7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2 076 141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1 873 954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2 084 470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1 873 498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2 022 788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1 824 980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46 018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43 042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15 664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5 476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995" y="3914935"/>
          <a:ext cx="5962106" cy="27455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1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9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5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5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6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66 872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97 938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54 366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77 857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100 976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1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"ЭЛЕКТРОСТАЛЬСКАЯ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10 760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13 486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154 822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179 569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84 382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92 322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22 415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24 033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38 828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40 620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0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36 209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37 645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65 563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67 195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3259" y="353217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515797"/>
            <a:ext cx="6004842" cy="3651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74702" y="3928035"/>
          <a:ext cx="5962106" cy="27207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1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9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5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5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9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"ПУШКИНСКАЯ КЛИНИЧЕСКАЯ БОЛЬНИЦА ИМ. ПРОФ. РОЗАНОВА В.Н."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47 925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31 096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"ЛУХОВИЦКАЯ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23 396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14 932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"КРАСНОЗНАМЕНСКАЯ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11 436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7 219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1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"ЛЫТКАРИНСКАЯ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19 984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12 609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"КЛИНСКАЯ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33 301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20 897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0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"КАШИРСКАЯ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12 497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7 840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2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60 724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33 484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35 827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17 493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0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"ЕГОРЬЕВСКАЯ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25 759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12 176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99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19 841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6 376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компьютерной томографии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6686" y="630420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457 941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1 697 649,2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423 160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1 233 815,8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86 630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639 151,0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168 380,4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371 311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1 058 498,2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394 157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1 065 435,4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307 708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729 428,7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318 239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726 814,4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15 855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53 247,6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15 607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54 150,1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275 822,0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60 311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284 470,9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3834134"/>
          <a:ext cx="6039054" cy="30115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5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09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09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141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5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5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"ПРОТВИНСКАЯ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349,2%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368,0%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11 271,9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9 176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22 965,4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ДЕТСКАЯ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1 232,2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4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9 724,8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10 369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18 000,3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1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6 926,8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11 340,9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8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17 910,3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16 361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31 747,5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10 167,9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6 896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16 437,3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"ВОЛОКОЛАМСКАЯ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8 930,0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17 678,3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56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16 496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30 472,6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24 083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42 732,7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08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"ЖУКОВСКАЯ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10 831,6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13 774,1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0" y="3469912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469912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7158" y="3834134"/>
          <a:ext cx="6004842" cy="30146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65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25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51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141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5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5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18 803,6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14 666,6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3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30 027,4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18 805,3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18 610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33 244,1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21 316,8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88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11 622,9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8 322,0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8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"КОТЕЛЬНИКОВСКАЯ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9 986,7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2 208,6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3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6 190,5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2 729,6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«НИКИ ДЕТСТВА МЗ МО"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"РЕУТОВСКАЯ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14 788,1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2 526,8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56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"МОСКОВСКАЯ ОБЛАСТНАЯ ДЕТСКАЯ КЛИНИЧЕСКАЯ ТРАВМАТОЛОГО-ОРТОПЕДИЧЕСКАЯ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08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10 160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23 433,5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5 084,0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магнитно-резонансной томографии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6686" y="630420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208 059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1 053 142,5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225 724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919 324,5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17 073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295 340,6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170 807,9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190 986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757 801,8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193 493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748 516,6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136 557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491 769,3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145 629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496 941,9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5 612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25 201,6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6 279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30 636,6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48 817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240 830,9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220 938,1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714" y="3767760"/>
          <a:ext cx="6041748" cy="30878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9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9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4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2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81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71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4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4 022,6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7 597,4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5 221,9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10 676,3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3 443,6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6 668,2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5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ОКБ"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4 928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16 252,4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29 781,5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4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"ХИМКИНСКАЯ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10 872,5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4 958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19 040,2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21 824,6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9 868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35 446,8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"ЗАРАЙСКАЯ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12 789,0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16 579,9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6 552,4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9 699,6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4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6 837,7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9 511,4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32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5 358,1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9 623,4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0" y="3406681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40668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68705" y="3767759"/>
          <a:ext cx="6041748" cy="30105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9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9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4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29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81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71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3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7 503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18 111,5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19 885,6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0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"ДОЛГОПРУДНЕНСКАЯ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7 082,9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4 625,6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12 475,2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5 347,7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5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"ПУШКИНСКАЯ КЛИНИЧЕСКАЯ БОЛЬНИЦА ИМ. ПРОФ. РОЗАНОВА В.Н."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23 237,4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9 813,5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5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10 418,6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4 929,7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"НАУЧНО-ИССЛЕДОВАТЕЛЬСКИЙ КЛИНИЧЕСКИЙ ИНСТИТУТ ДЕТСТВА МИНИСТЕРСТВА ЗДРАВООХРАНЕНИЯ МОСКОВСКОЙ ОБЛАСТИ"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6 466,6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3 011,7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22 271,7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3 099,7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81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4 231,6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УЗИ сердечно-сосудистой системы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6686" y="630420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970 964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726 825,2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457 272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492 390,9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481 035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351 014,0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20 037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17 467,6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489 929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375 811,2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437 235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474 923,3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457 022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349 666,7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403 680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437 509,4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23 806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18 000,0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23 455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25 183,0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139,9%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8 144,5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12 230,9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4977" y="3767759"/>
          <a:ext cx="5979866" cy="2934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4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4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35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21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17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129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8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4 498,7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7 638,1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18 389,5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5 049,9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9 976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10 633,4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8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"КОТЕЛЬНИКОВСКАЯ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"ШАТУРСКАЯ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1 823,5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8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5 743,3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10 362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11 037,8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8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1 288,4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3 809,1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8 091,8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3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"ПРОТВИНСКАЯ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"РАМЕНСКАЯ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11 188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9 079,3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14 627,3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0" y="3406681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40668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7158" y="3767758"/>
          <a:ext cx="5979866" cy="30717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4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1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4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35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21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17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129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8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НИИ АКУШЕРСТВА И ГИНЕКОЛОГИИ ИМ. АКАДЕМИКА В.И. КРАСНОПОЛЬСКОГО"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"ЭЛЕКТРОСТАЛЬСКАЯ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2 442,1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2 584,2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"ПОДОЛЬСКАЯ ДЕТСКАЯ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2 354,9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2 939,9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44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9 872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8 549,7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7 205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8 660,2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24 985,1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19 054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21 863,4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0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"ЛОТОШИНСКАЯ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1 850,9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83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"КАШИРСКАЯ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1 881,4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1 548,1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10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"ВОЛОКОЛАМСКАЯ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3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2 157,6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1 889,7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69 775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52 295,8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30 262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32 436,9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эндоскопическим диагностическим исследованиям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6686" y="630420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280 561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385 104,7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224 182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508 583,3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18 941,4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296 743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432 028,4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207 620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489 641,9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228 262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338 961,2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182 307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443 180,1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23 053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23 705,6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20 191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28 851,7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45 428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69 361,6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17 610,1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4977" y="3767759"/>
          <a:ext cx="6004843" cy="3029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5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3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51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6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68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1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3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18 297,8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2767,2%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9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"КОТЕЛЬНИКОВСКАЯ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2 393,7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4 532,3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1 810,5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3 282,4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1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2 586,3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5 358,2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26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"ЛОТОШИНСКАЯ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2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11 164,3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17 890,3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6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2 318,5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4 409,8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6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12 690,0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1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7 657,3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15 571,2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32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"РЕУТОВСКАЯ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1 134,5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3 718,8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0" y="3406681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40668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7158" y="3767759"/>
          <a:ext cx="6004843" cy="2971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5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3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51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6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68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1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3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"ЖУКОВСКАЯ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9 023,4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7 906,2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9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14 023,7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5 456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8 273,0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"КРАСНОЗНАМЕНСКАЯ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991,2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6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"ПРОТВИНСКАЯ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1 993,8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1 810,5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26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3 970,0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3 199,0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2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"ШАХОВСКАЯ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1 839,2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6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«НИКИ ДЕТСТВА МЗ МО"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6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"ВИДНОВСКИЙ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1 127,0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47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"СЕРПУХОВСКАЯ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4 257,9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1 528,3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32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5 950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13 947,7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2 503,4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856"/>
            <a:ext cx="12192000" cy="71264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                                                            (на территории страхования Московской области)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540341"/>
              </p:ext>
            </p:extLst>
          </p:nvPr>
        </p:nvGraphicFramePr>
        <p:xfrm>
          <a:off x="461639" y="1016877"/>
          <a:ext cx="11120760" cy="5339471"/>
        </p:xfrm>
        <a:graphic>
          <a:graphicData uri="http://schemas.openxmlformats.org/drawingml/2006/table">
            <a:tbl>
              <a:tblPr/>
              <a:tblGrid>
                <a:gridCol w="33736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3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9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3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9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29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89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84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Условие оказания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млн. руб.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обеспечение, млн. руб.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Фин. обеспечение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168 781,8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145 250,6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Круглосуточный стационар (случаи), в т.ч.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1 288 322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74 497,3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1 106 973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64 428,5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Специализированная помощь, случаи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1 232 311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61 464,0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1 065 096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54 556,6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86,4%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88,8%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ВМП, случаи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56 011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13 033,4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41 877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9 872,0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74,8%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75,7%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в том числе "онкология" (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спец.+ВМП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83 696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8 531,8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71 806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6 958,7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81,6%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Дневной стационар (случаи), в т.ч.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499 886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16 395,0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484 965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15 561,2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Специализированная помощь, случаи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492 886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15 573,5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479 615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14 926,9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97,3%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95,8%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в том числе "онкология"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101 713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7 490,8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105 205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6 840,3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91,3%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в том числе гепатит 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5 525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678,4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5 782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627,3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104,7%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92,5%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ЭКО, случаи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7 000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821,5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5 350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634,3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76,4%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2F75B5"/>
                          </a:solidFill>
                          <a:effectLst/>
                          <a:latin typeface="Times New Roman" panose="02020603050405020304" pitchFamily="18" charset="0"/>
                        </a:rPr>
                        <a:t>77,2%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80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Амбулаторно-поликлиническая помощь, посещения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58 436 433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64 527,8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52 036 005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53 701,1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83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Скорая медицинская помощь, вызовы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2 195 433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10 158,7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1 133 915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8 465,1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64785" y="738208"/>
            <a:ext cx="1073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молекулярно-генетическим исследованиям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6351" y="701513"/>
          <a:ext cx="10284903" cy="2727487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9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10 292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118 638,3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155 359,9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12 844,5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31 709,7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246,9%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9 427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105 793,8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11 485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123 650,2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32 878,5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16 239,9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6 377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72 915,3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9 824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107 410,3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2732758" y="3557772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по  медицинским организациям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858437" y="4022305"/>
          <a:ext cx="7780513" cy="22442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97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21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50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61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6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0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26 600,7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9 745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106 437,4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9A46"/>
                          </a:solidFill>
                          <a:effectLst/>
                          <a:latin typeface="Times New Roman" panose="02020603050405020304" pitchFamily="18" charset="0"/>
                        </a:rPr>
                        <a:t>423,7%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8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9 955,7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8 121,3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81,5%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5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 "ЦЕНТРАЛЬНАЯ КЛИНИЧЕСКАЯ БОЛЬНИЦА "РЖД-МЕДИЦИНА"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5 680,0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15,8%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гистологическим исследованиям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6686" y="630420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214 987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611 161,4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162 060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385 544,2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14 073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250 834,8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8 525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92 118,9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200 914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360 326,6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153 535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293 425,3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330 851,4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119 003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204 371,0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4 403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6 756,4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7 288,5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22 718,9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81 765,8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359,9%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4977" y="3767761"/>
          <a:ext cx="6004842" cy="30788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6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06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62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50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06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3 046,8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682,3%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385,0%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8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12 879,2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16 236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26 221,1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8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1 275,5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14 538,6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10 846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19 646,2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2 370,6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2 534,1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5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"ЛЫТКАРИНСКАЯ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5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"КАШИРСКАЯ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"МОСКОВСКИЙ ОБЛАСТНОЙ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44 633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72 396,0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38 246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61 767,3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5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1 453,0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0" y="3406681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40668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7158" y="3779122"/>
          <a:ext cx="6004842" cy="30329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6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06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5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62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50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06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"СЕРГИЕВО-ПОСАДСКАЯ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8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"ЛЮБЕРЕЦКАЯ ОБЛАСТНАЯ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9 812,6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1 466,1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6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4 510,0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8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26 825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48 296,9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5 732,3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4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"КЛИНСКАЯ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3 909,0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7 009,9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5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"ШАТУРСКАЯ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1 069,6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5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"КОЛОМЕНСКИЙ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3 127,3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5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2 105,0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ПЭТ исследованиям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2459" y="683333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16 546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631 693,6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45 855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1 700 293,7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269,2%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193 766,7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36 634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1 336 062,4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1 506 527,0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36 634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1 336 062,4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1 506 527,0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/>
          <p:nvPr/>
        </p:nvSpPr>
        <p:spPr>
          <a:xfrm>
            <a:off x="2732758" y="3541832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по  медицинским организациям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21029" y="4053602"/>
          <a:ext cx="7174640" cy="20603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6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8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3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57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06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 "ЦЕНТРАЛЬНАЯ КЛИНИЧЕСКАЯ БОЛЬНИЦА "РЖД-МЕДИЦИНА"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2 221,3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5 256,9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9A46"/>
                          </a:solidFill>
                          <a:effectLst/>
                          <a:latin typeface="Times New Roman" panose="02020603050405020304" pitchFamily="18" charset="0"/>
                        </a:rPr>
                        <a:t>251,7%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236,7%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8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АО "МЕДИЦИНА"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12 985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514 157,7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23 217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835 951,3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9A46"/>
                          </a:solidFill>
                          <a:effectLst/>
                          <a:latin typeface="Times New Roman" panose="02020603050405020304" pitchFamily="18" charset="0"/>
                        </a:rPr>
                        <a:t>178,8%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162,6%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"ПЭТ-ТЕХНОЛОДЖИ БАЛАШИХА"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414 394,5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9 836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354 155,0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79,9%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8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"ПЭТ-ТЕХНОЛОДЖИ ПОДОЛЬСК"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6 511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224 915,9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183 738,6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78,4%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"МЕЖДУНАРОДНЫЙ ОНКОЛОГИЧЕСКИЙ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180 372,9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127 425,2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74,1%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ОФЭКТ/КТ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53548" y="707152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28 731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150 508,5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51 649,0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6 372,6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29 623,7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4285,0%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464,9%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28 691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144 136,0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7 929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22 025,3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5 256,0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4 681,6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26 499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138 819,0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17 321,1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13836" y="3961331"/>
          <a:ext cx="7575448" cy="24930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5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0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66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86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06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"ПЭТ-ТЕХНОЛОДЖИ ПОДОЛЬСК"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4 615,3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3 737,2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9A46"/>
                          </a:solidFill>
                          <a:effectLst/>
                          <a:latin typeface="Times New Roman" panose="02020603050405020304" pitchFamily="18" charset="0"/>
                        </a:rPr>
                        <a:t>161,3%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4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4 994,1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4 681,6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9A46"/>
                          </a:solidFill>
                          <a:effectLst/>
                          <a:latin typeface="Times New Roman" panose="02020603050405020304" pitchFamily="18" charset="0"/>
                        </a:rPr>
                        <a:t>92,0%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ФГБУ "НМИЦ ВМТ им. А.А. ВИШНЕВСКОГО" МИНОБОРОНЫ РОССИИ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 "ЦЕНТРАЛЬНАЯ КЛИНИЧЕСКАЯ БОЛЬНИЦА "РЖД-МЕДИЦИНА"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36,9%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АО "МЕДИЦИНА"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10 528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55 152,5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7 082,1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19,7%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ООО "ПЭТ-ТЕХНОЛОДЖИ БАЛАШИХА"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78 710,7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6 438,6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16,7%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2732758" y="3541832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по  медицинским организациям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школам для больных с хроническими заболеваниями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6686" y="630420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1 622 728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2 507 366,7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274 999,9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136 267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223 347,3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1 486 461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2 284 019,4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178 327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274 980,2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1 486 461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2 284 019,4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178 327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274 980,2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472" y="3767759"/>
          <a:ext cx="6060768" cy="3022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4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9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6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5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72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37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5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"КОТЕЛЬНИКОВСКАЯ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4 903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7 560,3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5 461,8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"ШАТУРСКАЯ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12 471,7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7 034,6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5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66 634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102 747,6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35 857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55 291,5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"ПРОТВИНСКАЯ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2 778,6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1 488,0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39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12 242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18 876,9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9 424,7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7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"ЕГОРЬЕВСКАЯ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11 529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17 777,4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8 201,9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"ПАВЛОВО-ПОСАДСКАЯ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33 121,5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14 827,9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"СЕРГИЕВО-ПОСАДСКАЯ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45 758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70 557,5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15 863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24 460,7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"ЛЫТКАРИНСКАЯ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2 818,3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3 611,4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83 300,3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15 506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23 910,3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0" y="3406681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40668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7158" y="3767759"/>
          <a:ext cx="6060768" cy="3012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4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9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6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5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72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37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5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"МЫТИЩИНСКАЯ ОБЛАСТНАЯ 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67 337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103 831,6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1 967,6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"ЖУКОВСКАЯ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26 519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40 891,5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4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"МОЖАЙСКАЯ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6 996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10 787,9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0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17 460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26 922,8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39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35 465,3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7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"НОГИНСКАЯ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27 814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42 888,4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259,1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"ЭЛЕКТРОСТАЛЬСКАЯ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31 310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48 279,5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"РЕУТОВСКАЯ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47 046,3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5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"ВИДНОВСКАЯ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35 490,0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32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44 717,1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2"/>
            <a:ext cx="12192000" cy="5574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посещениям школы сахарного диабета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6686" y="630420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64 574,0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44 223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62 413,0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47 707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68 211,6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62 337,2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46 167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66 013,0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43 859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62 197,9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2 198,6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3767761"/>
          <a:ext cx="6004842" cy="3062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0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7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42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7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02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ДЕТСКАЯ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9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3 031,9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4 788,6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1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1 158,6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1 768,7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"ЛЮБЕРЕЦКАЯ ОБЛАСТНАЯ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3 037,0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4 117,3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2 322,0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3 195,2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"СЕРПУХОВСКАЯ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"РЕУТОВСКАЯ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"КРАСНОЗНАМЕНСКАЯ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2 863,9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3 099,8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/>
          <p:nvPr/>
        </p:nvSpPr>
        <p:spPr>
          <a:xfrm>
            <a:off x="0" y="3406681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87158" y="340668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87158" y="3767761"/>
          <a:ext cx="6004842" cy="3062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0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7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42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78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02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«НИКИ ДЕТСТВА МЗ МО»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9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2 990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4 087,5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2 986,3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"ПРОТВИНСКАЯ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705,3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1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"ЗАРАЙСКАЯ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"КАШИРСКАЯ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828,7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"МОЖАЙСКАЯ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"КЛИНСКАЯ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1 407,9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0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3 495,5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1 987,4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"НОГИНСКАЯ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3"/>
            <a:ext cx="12192000" cy="5093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амбулаторно-поликлинической помощи по профилю «медицинская реабилитация»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30242" y="580086"/>
          <a:ext cx="10284903" cy="2750942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46 492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1 274 401,8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43 667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1 037 494,6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19 807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562 673,7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3 314,9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26 685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711 728,1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1 034 179,7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19 780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517 663,3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27 626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593 135,2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32 588,3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35 828,6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5 687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161 476,5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14 361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405 215,8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97498" y="3691136"/>
          <a:ext cx="9597004" cy="31423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99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8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0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6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82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01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Объемы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Фин. обеспечение, тыс. руб.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Объемы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Фин. обеспечение, тыс. руб.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Объемы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667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"СОЛНЕЧНОГОРСКАЯ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902,5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156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4101,839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433,3%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454,5%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36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"ЛУХОВИЦКАЯ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191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4 117,3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546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11324,292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285,9%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275,0%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36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"КОРОЛЁВСКАЯ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468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12 099,3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846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17836,664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180,8%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147,4%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36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"БАЛАШИХИНСКАЯ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1982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52 508,6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2965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70986,785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149,6%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135,2%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255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ГБУЗ МО "ВИДНОВСКАЯ КЛИНИЧЕСКАЯ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1402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44 788,0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2067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56930,634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147,4%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127,1%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736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"НОГИНСКАЯ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4307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94 538,6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5840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114192,785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135,6%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120,8%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38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ГБУЗ МО "ЛЮБЕРЕЦКАЯ ОБЛАСТНАЯ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267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8 720,2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348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7592,908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130,3%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87,1%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9057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"МЫТИЩИНСКАЯ ОБЛАСТНАЯ  КЛИНИЧЕСКАЯ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918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25 017,8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1125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23146,592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122,5%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92,5%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049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"НАУЧНО-ИССЛЕДОВАТЕЛЬСКИЙ КЛИНИЧЕСКИЙ ИНСТИТУТ ДЕТСТВА МИНИСТЕРСТВА ЗДРАВООХРАНЕНИЯ МОСКОВСКОЙ ОБЛАСТИ"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848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17 059,6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1032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24075,288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121,7%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141,1%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546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"ЖУКОВСКАЯ ОБЛАСТНАЯ КЛИНИЧЕСКАЯ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155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4 287,6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167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3585,378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107,7%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83,6%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905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"ОДИНЦОВСКАЯ ОБЛАСТНАЯ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2138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56 129,2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2174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41691,506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101,7%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74,3%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736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"КРАСНОГОРСКАЯ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0,0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4059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79333,878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100,0%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100,0%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207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"ПОДОЛЬСКАЯ ДЕТСКАЯ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951,2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535,737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100,0%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56,3%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10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"ЭЛЕКТРОСТАЛЬСКАЯ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2783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74 969,1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2733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63363,306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98,2%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84,5%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422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"МОСКОВСКИЙ ОБЛАСТНОЙ ЦЕНТР ОХРАНЫ МАТЕРИНСТВА И ДЕТСТВА"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315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7 448,2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286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6826,852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90,8%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91,7%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422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"ХИМКИНСКАЯ КЛИНИЧЕСКАЯ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1602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46 548,8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1394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34039,74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9A46"/>
                          </a:solidFill>
                          <a:effectLst/>
                        </a:rPr>
                        <a:t>87,0%</a:t>
                      </a:r>
                      <a:endParaRPr lang="ru-RU" sz="800" b="0" i="0" u="none" strike="noStrike" dirty="0">
                        <a:solidFill>
                          <a:srgbClr val="009A4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73,1%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2613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ГБУЗ МО "НАРО-ФОМИНСКАЯ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1196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36 315,6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976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16969,953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81,6%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46,7%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736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ГБУЗ МО "КЛИНСКАЯ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142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4 494,3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114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</a:rPr>
                        <a:t>2709,324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80,3%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60,3%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736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ГБУЗ МО "ЩЕЛКОВСКАЯ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1000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26 767,6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768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</a:rPr>
                        <a:t>13891,763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76,8%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51,9%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60" marR="6060" marT="606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9" name="Заголовок 1"/>
          <p:cNvSpPr txBox="1"/>
          <p:nvPr/>
        </p:nvSpPr>
        <p:spPr>
          <a:xfrm>
            <a:off x="3093579" y="3350099"/>
            <a:ext cx="6004842" cy="3219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по  медицинским организациям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14144"/>
            <a:ext cx="12192000" cy="5512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медицинской помощи в условиях круглосуточного стационара по всем профилям, в том числе ВМП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686213"/>
              </p:ext>
            </p:extLst>
          </p:nvPr>
        </p:nvGraphicFramePr>
        <p:xfrm>
          <a:off x="612396" y="593928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1 477 059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84 758 273,3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1 233 179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76 804 039,4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83,5%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90,6%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188 737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10 260 961,1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126 206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12 375 505,5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66,9%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120,6%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1 288 322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74 497 312,2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1 106 973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64 428 533,9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85,9%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86,5%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1 227 487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67 066 554,3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1 056 584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58 448 829,0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86,1%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87,2%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6 381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567 335,1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5 779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422 213,2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90,6%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74,4%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54 454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6 863 422,8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44 610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5 557 491,8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81,9%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81,0%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942" y="3943186"/>
          <a:ext cx="6004842" cy="28477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52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17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52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09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15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5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7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"ШАХОВСКАЯ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2 546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122 937,1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2 620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100 066,7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102,9%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"ЛОТОШИНСКАЯ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2 395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113 214,4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2 357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84 291,3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74,5%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9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"ДОЛГОПРУДНЕНСКАЯ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17 327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1 099 801,5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16 509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1 188 078,5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1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24 583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1 440 653,3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22 911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1 378 113,4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93,2%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"КРАСНОГОРСКАЯ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37 681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2 483 546,2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34 877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2 078 963,1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8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"РУЗСКАЯ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8 918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419 331,4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8 203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397 275,9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9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"НАРО-ФОМИНСКИЙ ПЕРИНАТАЛЬНЫЙ ЦЕНТР"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17 283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1 171 908,2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15 801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1 106 862,7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9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"РАМЕНСКАЯ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42 308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1 714 960,9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38 380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1 598 039,9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93,2%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ДЕТСКИЙ САНАТОРИЙ "ОТДЫХ"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17 263,5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22 395,8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90,5%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9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"ВИДНОВСКАЯ КЛИНИЧЕСКАЯ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16 362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724 414,5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14 744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653 268,6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90,1%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90,2%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39707" y="3939240"/>
          <a:ext cx="6032351" cy="28671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5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6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88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05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86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6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КЛИНИЧЕСКИЙ КОЖНО-ВЕНЕРОЛОГИЧЕСКИЙ ДИСПАНСЕР"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198 883,5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167 313,8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84,1%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9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"ВОЛОКОЛАМСКАЯ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5 712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304 858,5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241 161,4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79,1%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9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993 663,6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10 560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909 258,0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91,5%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12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9 142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352 273,0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7 343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312 189,2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88,6%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29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"ЛЮБЕРЕЦКАЯ ОБЛАСТНАЯ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37 389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2 370 208,8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29 941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1 910 568,0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80,6%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"СЕРПУХОВСКАЯ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20 583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668 820,5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596 932,0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89,3%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27 205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1 113 117,0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21 555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957 765,2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86,0%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9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37 666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2 015 906,8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29 838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1 768 068,1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87,7%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29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38 721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2 098 838,8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1 683 257,6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80,2%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ГОСПИТАЛЬ ДЛЯ ВЕТЕРАНОВ ВОЙН"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13 490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733 316,5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9 659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557 453,0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71,6%</a:t>
                      </a: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76,0%</a:t>
                      </a:r>
                    </a:p>
                  </a:txBody>
                  <a:tcPr marL="9525" marR="9525" marT="9525" marB="0" anchor="ctr"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1" name="Заголовок 1"/>
          <p:cNvSpPr txBox="1"/>
          <p:nvPr/>
        </p:nvSpPr>
        <p:spPr>
          <a:xfrm>
            <a:off x="-2" y="3428999"/>
            <a:ext cx="6024785" cy="4422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12" name="Заголовок 1"/>
          <p:cNvSpPr txBox="1"/>
          <p:nvPr/>
        </p:nvSpPr>
        <p:spPr>
          <a:xfrm>
            <a:off x="6139707" y="3435760"/>
            <a:ext cx="6004842" cy="4422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14144"/>
            <a:ext cx="12192000" cy="5512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медицинской помощи в условиях круглосуточного стационара по профилю «онкология»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555320"/>
              </p:ext>
            </p:extLst>
          </p:nvPr>
        </p:nvGraphicFramePr>
        <p:xfrm>
          <a:off x="612396" y="632519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85 325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8 916 874,2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76 481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7 637 823,2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385 025,7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679 112,2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83 696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8 531 848,4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71 806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6 958 711,0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72 226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6 667 767,5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59 431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5 149 080,6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1 864 080,9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12 375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1 809 630,3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" y="3939241"/>
          <a:ext cx="6024784" cy="28097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0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54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9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46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0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6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1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"ЩЕЛКОВСКАЯ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76 231,0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1 276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62 104,9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137,4%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81,5%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"ЭЛЕКТРОСТАЛЬСКАЯ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27 623,4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1 051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30 773,2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106,6%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111,4%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2 525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215 872,6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2 614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172 116,1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79,7%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7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ОКБ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1 747,7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1 747,7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3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"ЖУКОВСКАЯ ОКБ"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1 780,5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1 780,5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3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"НОГИНСКАЯ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132 155,2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1 783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98 482,0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94,8%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74,5%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"ЕГОРЬЕВСКАЯ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1 088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69 437,1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1 031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42 599,4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94,8%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1 838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145 060,5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1 663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89 065,3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90,5%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61,4%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21 432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2 324 043,3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18 814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2 134 029,1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87,8%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91,8%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"СЕРГИЕВО-ПОСАДСКАЯ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3 805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316 537,1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3 331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231 405,9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87,5%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73,1%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9769" y="3957600"/>
          <a:ext cx="6024784" cy="27045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0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54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9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46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0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6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1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201 379,9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83 526,8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"СЕРПУХОВСКАЯ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102 312,6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71 570,2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89 479,0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76 519,2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7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"ПОДОЛЬСКАЯ ОБЛАСТНАЯ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8 734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716 799,7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6 274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493 817,1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3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"ЛЮБЕРЕЦКАЯ ОБЛАСТНАЯ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356 525,9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165 181,7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3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"КЛИНСКАЯ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422 388,9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264 259,0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300 271,9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227 033,4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165 668,6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72 282,9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"РАМЕНСКАЯ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14 673,5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1 136,0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1" name="Заголовок 1"/>
          <p:cNvSpPr txBox="1"/>
          <p:nvPr/>
        </p:nvSpPr>
        <p:spPr>
          <a:xfrm>
            <a:off x="9972" y="3476042"/>
            <a:ext cx="6004842" cy="4422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12" name="Заголовок 1"/>
          <p:cNvSpPr txBox="1"/>
          <p:nvPr/>
        </p:nvSpPr>
        <p:spPr>
          <a:xfrm>
            <a:off x="6139711" y="3473226"/>
            <a:ext cx="6004842" cy="4422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7289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медицинской помощи в условиях круглосуточного стационара по профилю «медицинская реабилитация»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519990"/>
              </p:ext>
            </p:extLst>
          </p:nvPr>
        </p:nvGraphicFramePr>
        <p:xfrm>
          <a:off x="644553" y="793949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44 762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2 622 441,7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34 250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2 476 526,4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158 967,6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44 319,7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43 377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2 463 474,0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33 737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2 432 206,7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29 443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1 602 300,4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22 901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1 617 092,5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50 753,3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43 028,6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12 651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810 420,3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9 911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772 085,6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34900" y="3621838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09798" y="3621839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" y="3939241"/>
          <a:ext cx="6004843" cy="29143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4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9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3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6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6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53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8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19 994,9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36 939,0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7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"ПОДОЛЬСКАЯ ДЕТСКАЯ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5 557,7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7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19 283,7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17 261,9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9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«НИКИ ДЕТСТВА МЗ МО"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197 809,1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232 673,2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0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"ЛУХОВИЦКАЯ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16 894,0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26 924,2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159,4%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7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ДЕТСКИЙ САНАТОРИЙ "ОТДЫХ"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17 263,5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22 395,8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7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"НАРО-ФОМИНСКИЙ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68 458,6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70 827,9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97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"ХИМКИНСКАЯ КБ"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83 442,1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83 296,2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"КЛИНСКАЯ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47 841,4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54 714,3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"ДУБНЕНСКАЯ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97 365,7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101 311,8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119769" y="3957600"/>
          <a:ext cx="6024784" cy="29039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0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54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9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46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50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62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1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18 813,9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17 249,7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0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47 121,8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39 648,2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106 465,0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90 923,5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7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187 994,2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180 816,3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"НОГИНСКАЯ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66 609,2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73 689,5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3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"ПУШКИНСКАЯ КЛИНИЧЕСКАЯ БОЛЬНИЦА ИМ. ПРОФ. РОЗАНОВА В.Н."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93 817,2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86 421,3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23 813,1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18 277,8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46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"ОДИНЦОВСКАЯ ОБ"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143 118,9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113 288,7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5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63 937,6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36 105,1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7289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медицинской помощи в условиях круглосуточного стационара по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операциям ССХ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906952"/>
              </p:ext>
            </p:extLst>
          </p:nvPr>
        </p:nvGraphicFramePr>
        <p:xfrm>
          <a:off x="644553" y="743649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27 044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6 076 487,9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14 810,0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3 307 698,0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748 166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2 110,0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553 951,2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23 795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5 328 321,7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12 700,0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2 753 746,8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4 566 893,7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9 750,0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2 042 139,3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124 055,2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108 811,1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2 921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637 372,8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2 430,0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602 796,3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34900" y="3621838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09798" y="3621839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4900" y="3957599"/>
          <a:ext cx="6004843" cy="2865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0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3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6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6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53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8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19 502,6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17 279,7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"ЖУКОВСКАЯ ОКБ"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443 420,3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309 516,1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3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156 748,1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94 192,4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1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46 691,0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25 348,8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0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"РЕУТОВСКАЯ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160 924,7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87 528,0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5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"РАМЕНСКАЯ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3 226,0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1 492,0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7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"СЕРГИЕВО-ПОСАДСКАЯ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211 632,3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111 456,7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97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"МОСКОВСКИЙ ОБЛАСТНОЙ ГОСПИТАЛЬ ДЛЯ ВЕТЕРАНОВ ВОЙН"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84 779,3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58 977,9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"ДОЛГОПРУДНЕНСКАЯ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282 145,7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169 412,4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"ЕГОРЬЕВСКАЯ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242 620,1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106 325,5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109798" y="3985288"/>
          <a:ext cx="6004843" cy="27385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0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3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6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6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53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8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473 394,1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195 448,3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"ПОДОЛЬСКАЯ ОКБ"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355 972,8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136 291,0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3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119 158,4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40 744,2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1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"МЫТИЩИНСКАЯ ОКБ"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216 656,5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68 434,0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28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"ЛЮБЕРЕЦКАЯ ОБ"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370 304,0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109 346,7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5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108 717,0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29 639,3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220 820,9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40 717,3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97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"ВОСКРЕСЕНСКАЯ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169 125,2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27 437,3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"ОДИНЦОВСКАЯ ОБ"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90 732,6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10 964,0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177 813,1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7 030,3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14144"/>
            <a:ext cx="12192000" cy="5512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медицинской помощи в условиях дневного стационара по всем профилям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2396" y="632519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594 217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19 869 378,6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492 121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16 475 552,6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94 331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3 474 427,1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914 344,9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499 886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16 394 951,5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484 965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15 561 207,6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430 239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10 633 483,8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405 608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9 294 157,4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81 446,5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108 882,9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64 069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5 680 021,2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72 267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6 158 167,4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69928" y="3457573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17232" y="3450493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9927" y="3806087"/>
          <a:ext cx="6004843" cy="28634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0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5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3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6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6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53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8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"ВИДНОВСКИЙ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58 323,8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81 578,1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"КРАСНОЗНАМЕНСКАЯ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17 558,4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16 064,0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3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48 096,9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68 069,6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1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65 600,5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82 757,9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6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ОКБ"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15 205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292 871,9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16 418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271 477,5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5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"ПУШКИНСКАЯ КЛИНИЧЕСКАЯ БОЛЬНИЦА ИМ. ПРОФ. РОЗАНОВА В.Н."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123 124,8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8 856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139 793,9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92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"ПОДОЛЬСКАЯ ОКБ"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21 366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379 351,9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22 834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421 304,2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97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190 930,4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207 510,4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9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9 391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162 889,9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9 558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175 910,4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3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"СЕРПУХОВСКАЯ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24 431,0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26 816,1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095999" y="3806087"/>
          <a:ext cx="6051260" cy="3009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1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2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6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9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13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75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23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1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7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"ЛЫТКАРИНСКАЯ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35 724,3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24 450,4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0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12 625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250 865,4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10 309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205 096,9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1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"ДЕТСКИЙ НАУЧНО-КЛИНИЧЕСКИЙ ЦЕНТР ИМЕНИ Л.М. РОШАЛЯ"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17 132,1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16 734,7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97,7%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34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ЦЕНТР ОХРАНЫ МАТЕРИНСТВА И ДЕТСТВА"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25 494,7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18 332,9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80,6%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1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«НИКИ ДЕТСТВА МЗ МО"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6 426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215 070,7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5 128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182 378,4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"СЕРПУХОВСКИЙ РОДИЛЬНЫЙ ДОМ"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3 668,8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2 895,7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28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"РУЗСКАЯ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103 811,3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40 510,4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1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"КОТЕЛЬНИКОВСКАЯ ПОЛИКЛИНИКА"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18 158,4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11 832,2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1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ПЕРИНАТАЛЬНЫЙ ЦЕНТР"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4 352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243 865,8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142 017,7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81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НИИ АКУШЕРСТВА И ГИНЕКОЛОГИИ ИМ. АКАДЕМИКА В.И. КРАСНОПОЛЬСКОГО"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162 467,4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92 208,2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6064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медицинской помощи в условиях дневного стационара по профилю "онкология"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79508" y="606490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111 019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9 113 994,6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109 666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7 656 181,2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1 623 389,0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4 461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815 832,7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101 695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7 490 605,6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105 205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6 840 348,5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74 818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3 694 006,4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73 550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2 631 520,4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26 877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3 796 599,3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31 655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4 208 828,1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977" y="3788693"/>
          <a:ext cx="6004842" cy="30316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4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5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24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89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8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40 777,4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64 923,0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"ВИДНОВСКАЯ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18 403,5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27 204,8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37 791,6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31 961,8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9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ОБЛАСТНАЯ 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122 027,2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87 797,1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9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"ПУШКИНСКАЯ КЛИНИЧЕСКАЯ БОЛЬНИЦА ИМ. ПРОФ. РОЗАНОВА В.Н."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21 332,9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38 146,6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9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"ОРЕХОВО-ЗУЕВСКАЯ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49 613,5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32 894,8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8 413,6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13 138,5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"ПАВЛОВО-ПОСАДСКАЯ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18 223,9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24 582,0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65 955,6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44 451,4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"СТУПИНСКАЯ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50 945,6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22 896,9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0" y="3429000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(высокое исполнение) </a:t>
            </a:r>
          </a:p>
        </p:txBody>
      </p:sp>
      <p:sp>
        <p:nvSpPr>
          <p:cNvPr id="9" name="Заголовок 1"/>
          <p:cNvSpPr txBox="1"/>
          <p:nvPr/>
        </p:nvSpPr>
        <p:spPr>
          <a:xfrm>
            <a:off x="6162181" y="3423568"/>
            <a:ext cx="6004842" cy="3651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ТОП-10 медицинских организаций (низкое исполнение)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62181" y="3788693"/>
          <a:ext cx="6004842" cy="28320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4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5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24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4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89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70" marR="7270" marT="727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8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10 034,4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6 829,9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"ВОЛОКОЛАМСКАЯ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9 804,4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9 867,1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83 281,9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45 933,1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55,2%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9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"КОРОЛЁВСКАЯ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40 068,2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27 370,1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68,3%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9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1 832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109 241,8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28 389,1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9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"ЕГОРЬЕВСКАЯ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5 648,0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2 200,5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39,0%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"ЛУХОВИЦКАЯ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4 733,1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2 465,8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"РЕУТОВСКАЯ КЛИНИЧЕСКАЯ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140 377,4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23 558,4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16,8%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"ЭЛЕКТРОСТАЛЬСКАЯ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1 551,2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62,1%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3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ГБУЗ МО "ДОЛГОПРУДНЕНСКАЯ БОЛЬНИЦА"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3 185,9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235,6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" y="1"/>
            <a:ext cx="12192001" cy="6064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Исполнение Московской областной программы ОМС за январь-октябрь 2025 года</a:t>
            </a:r>
            <a:b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 медицинской помощи в условиях дневного стационара по профилю "медицинская реабилитация"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79508" y="606490"/>
          <a:ext cx="10284903" cy="2798578"/>
        </p:xfrm>
        <a:graphic>
          <a:graphicData uri="http://schemas.openxmlformats.org/drawingml/2006/table">
            <a:tbl>
              <a:tblPr/>
              <a:tblGrid>
                <a:gridCol w="3115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8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3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469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собственности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Факт за январь-октябрь 2025 г.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исполнения годовых объемов (норма 83,3%)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 (тыс. руб.)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Объемы</a:t>
                      </a:r>
                    </a:p>
                  </a:txBody>
                  <a:tcPr marL="7913" marR="7913" marT="79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Финансовое обеспечение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3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НОРМАТИВ ПО ТПГГ, в том числе: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34 474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1 042 024,7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28 596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852 664,5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(за пределами территории страхования - Московской области) "УХОДЯЩИЙ ПОТОК"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11 845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369 819,4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1 371,7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2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на территории страхования - Московской области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22 629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672 205,3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28 552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851 292,8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5 292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112 089,0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105 149,0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17 045,2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15 318,1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ЧУЗ</a:t>
                      </a:r>
                    </a:p>
                  </a:txBody>
                  <a:tcPr marL="7913" marR="7913" marT="7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16 665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543 071,1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22 681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730 825,7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/>
          <p:nvPr/>
        </p:nvSpPr>
        <p:spPr>
          <a:xfrm>
            <a:off x="2642532" y="3434258"/>
            <a:ext cx="6004842" cy="335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по  медицинским организациям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155700" y="3799209"/>
          <a:ext cx="9004300" cy="2847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1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4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4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5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22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2025 год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за 10 мес. 2025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 годовых объемов (норма 83,3%)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5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обеспечение, тыс. руб.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Фин. обеспечение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"НАУЧНО-ИССЛЕДОВАТЕЛЬСКИЙ КЛИНИЧЕСКИЙ ИНСТИТУТ ДЕТСТВА МИНИСТЕРСТВА ЗДРАВООХРАНЕНИЯ МОСКОВСКОЙ ОБЛАСТИ"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2833,598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1 494,1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218,2%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52,7%</a:t>
                      </a:r>
                      <a:endParaRPr lang="ru-RU" sz="800" b="0" i="0" u="none" strike="noStrike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"НАРО-ФОМИНСКИЙ ПЕРИНАТАЛЬНЫЙ ЦЕНТР"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20533,9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1 459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25 110,6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152,5%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"СОЛНЕЧНОГОРСКАЯ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3850,017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5 319,2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142,1%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138,2%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"ХИМКИНСКАЯ КЛИНИЧЕСКАЯ БОЛЬНИЦА"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31465,768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31 730,8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95,4%</a:t>
                      </a:r>
                      <a:endParaRPr lang="ru-RU" sz="800" b="0" i="0" u="none" strike="noStrike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"МЫТИЩИНСКАЯ ОБЛАСТНАЯ  КЛИНИЧЕСКАЯ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11341,972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12 542,2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91,7%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110,6%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"ЛУХОВИЦКАЯ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3896,804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2 984,8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89,3%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76,6%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ДЕТСКИЙ САНАТОРИЙ "ОТДЫХ"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2019,984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1 625,9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89,0%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80,5%</a:t>
                      </a:r>
                      <a:endParaRPr lang="ru-RU" sz="800" b="0" i="0" u="none" strike="noStrike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"ДУБНЕНСКАЯ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6885,665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5 067,4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78,9%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73,6%</a:t>
                      </a:r>
                      <a:endParaRPr lang="ru-RU" sz="800" b="0" i="0" u="none" strike="noStrike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8275,207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5 569,9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78,3%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67,3%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"НОГИНСКАЯ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10795,062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8 349,4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77,2%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77,3%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ГБУЗ МО "КРАСНОГОРСКАЯ БОЛЬНИЦА"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10191,012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5 354,7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56,4%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52,5%</a:t>
                      </a:r>
                      <a:endParaRPr lang="ru-RU" sz="800" b="0" i="0" u="none" strike="noStrik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11058</TotalTime>
  <Pages>0</Pages>
  <Words>12740</Words>
  <Characters>0</Characters>
  <Application>Microsoft Office PowerPoint</Application>
  <DocSecurity>0</DocSecurity>
  <PresentationFormat>Широкоэкранный</PresentationFormat>
  <Lines>0</Lines>
  <Paragraphs>4345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Georgia</vt:lpstr>
      <vt:lpstr>Montserrat Bold</vt:lpstr>
      <vt:lpstr>Times New Roman</vt:lpstr>
      <vt:lpstr>1_Тема Office</vt:lpstr>
      <vt:lpstr>Презентация PowerPoint</vt:lpstr>
      <vt:lpstr> Исполнение Московской областной программы ОМС за январь-октябрь 2025 года                                                            (на территории страхования Московской области) </vt:lpstr>
      <vt:lpstr>Исполнение Московской областной программы ОМС за январь-октябрь 2025 года по медицинской помощи в условиях круглосуточного стационара по всем профилям, в том числе ВМП</vt:lpstr>
      <vt:lpstr>Исполнение Московской областной программы ОМС за январь-октябрь 2025 года по медицинской помощи в условиях круглосуточного стационара по профилю «онкология»</vt:lpstr>
      <vt:lpstr>Исполнение Московской областной программы ОМС за январь-октябрь 2025 года по медицинской помощи в условиях круглосуточного стационара по профилю «медицинская реабилитация»</vt:lpstr>
      <vt:lpstr>Исполнение Московской областной программы ОМС за январь-октябрь 2025 года по медицинской помощи в условиях круглосуточного стационара по операциям ССХ</vt:lpstr>
      <vt:lpstr>Исполнение Московской областной программы ОМС за январь-октябрь 2025 года по медицинской помощи в условиях дневного стационара по всем профилям</vt:lpstr>
      <vt:lpstr>Исполнение Московской областной программы ОМС за январь-октябрь 2025 года по медицинской помощи в условиях дневного стационара по профилю "онкология"</vt:lpstr>
      <vt:lpstr>Исполнение Московской областной программы ОМС за январь-октябрь 2025 года по медицинской помощи в условиях дневного стационара по профилю "медицинская реабилитация"</vt:lpstr>
      <vt:lpstr>Исполнение Московской областной программы ОМС за январь-октябрь 2025 года по ЭКО</vt:lpstr>
      <vt:lpstr>Исполнение Московской областной программы ОМС за январь-октябрь 2025 года по амбулаторно-поликлинической помощи (посещения всего)</vt:lpstr>
      <vt:lpstr>Исполнение Московской областной программы ОМС за январь-октябрь 2025 года по амбулаторной медицинской помощи (Профилактические осмотры взрослого и детского населения)</vt:lpstr>
      <vt:lpstr>Исполнение Московской областной программы ОМС за январь-октябрь 2025 года по амбулаторной медицинской помощи (Диспансеризация взрослого и детского населения с учетом углубленной)</vt:lpstr>
      <vt:lpstr>Исполнение Московской областной программы ОМС за январь-октябрь 2025 года по амбулаторной медицинской помощи (Диспансеризация репродуктивного здоровья)</vt:lpstr>
      <vt:lpstr>Исполнение Московской областной программы ОМС за январь-октябрь 2025 года по амбулаторной медицинской помощи (Диспансерное наблюдение)</vt:lpstr>
      <vt:lpstr>Исполнение Московской областной программы ОМС за январь-октябрь 2025 года по компьютерной томографии</vt:lpstr>
      <vt:lpstr>Исполнение Московской областной программы ОМС за январь-октябрь 2025 года по магнитно-резонансной томографии</vt:lpstr>
      <vt:lpstr>Исполнение Московской областной программы ОМС за январь-октябрь 2025 года по УЗИ сердечно-сосудистой системы</vt:lpstr>
      <vt:lpstr>Исполнение Московской областной программы ОМС за январь-октябрь 2025 года по эндоскопическим диагностическим исследованиям</vt:lpstr>
      <vt:lpstr>Исполнение Московской областной программы ОМС за январь-октябрь 2025 года по молекулярно-генетическим исследованиям</vt:lpstr>
      <vt:lpstr>Исполнение Московской областной программы ОМС за январь-октябрь 2025 года по гистологическим исследованиям</vt:lpstr>
      <vt:lpstr>Исполнение Московской областной программы ОМС за январь-октябрь 2025 года по ПЭТ исследованиям</vt:lpstr>
      <vt:lpstr>Исполнение Московской областной программы ОМС за январь-октябрь 2025 года по ОФЭКТ/КТ</vt:lpstr>
      <vt:lpstr>Исполнение Московской областной программы ОМС за январь-октябрь 2025 года по школам для больных с хроническими заболеваниями</vt:lpstr>
      <vt:lpstr>Исполнение Московской областной программы ОМС за январь-октябрь 2025 года по посещениям школы сахарного диабета</vt:lpstr>
      <vt:lpstr>Исполнение Московской областной программы ОМС за январь-октябрь 2025 года по амбулаторно-поликлинической помощи по профилю «медицинская реабилитация»</vt:lpstr>
    </vt:vector>
  </TitlesOfParts>
  <Manager/>
  <Company/>
  <LinksUpToDate>false</LinksUpToDate>
  <CharactersWithSpaces>0</CharactersWithSpaces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Московской областной программы ОМС за январь-февраль 2024 года</dc:title>
  <dc:subject/>
  <dc:creator>Николаевская Анжелика Александровна</dc:creator>
  <cp:keywords/>
  <dc:description/>
  <cp:lastModifiedBy>Алаторцев Алексей Вячеславович</cp:lastModifiedBy>
  <cp:revision>699</cp:revision>
  <cp:lastPrinted>2025-11-27T16:34:21Z</cp:lastPrinted>
  <dcterms:created xsi:type="dcterms:W3CDTF">2024-03-21T13:17:21Z</dcterms:created>
  <dcterms:modified xsi:type="dcterms:W3CDTF">2025-11-27T16:53:13Z</dcterms:modified>
  <cp:category/>
  <dc:identifier/>
  <cp:contentStatus/>
  <dc:language/>
  <cp:version/>
</cp:coreProperties>
</file>